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358EB9-00CA-44F5-9993-DBFBED458226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6E5E89-120F-4D13-9BCA-BBDB856844B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32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8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47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062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49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70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48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197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9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40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64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362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37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2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556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5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6E5E89-120F-4D13-9BCA-BBDB856844B2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8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5333"/>
            <a:ext cx="2202511" cy="169863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06E5EDE-F0DC-48C4-A133-C79B370B2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827" y="463826"/>
            <a:ext cx="7951304" cy="2922838"/>
          </a:xfrm>
        </p:spPr>
        <p:txBody>
          <a:bodyPr/>
          <a:lstStyle/>
          <a:p>
            <a:r>
              <a:rPr lang="ru-RU" sz="34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«Современные подходы к формированию читательской функциональной грамотности на уроках ОРКСЭ в начальной школе»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2E5DB0C7-8419-4AC0-8021-54E68499E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471338"/>
            <a:ext cx="6815669" cy="201506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3400" b="1" u="sng" dirty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ea typeface="+mj-ea"/>
                <a:cs typeface="+mj-cs"/>
              </a:rPr>
              <a:t>Выступление подготовила:</a:t>
            </a:r>
            <a:r>
              <a:rPr lang="ru-RU" sz="3400" dirty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</a:p>
          <a:p>
            <a:pPr algn="r"/>
            <a:r>
              <a:rPr lang="ru-RU" sz="3400" dirty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ea typeface="+mj-ea"/>
                <a:cs typeface="+mj-cs"/>
              </a:rPr>
              <a:t>Носова Кристина Олеговна,</a:t>
            </a:r>
          </a:p>
          <a:p>
            <a:pPr algn="r"/>
            <a:r>
              <a:rPr lang="ru-RU" sz="3400" dirty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ea typeface="+mj-ea"/>
                <a:cs typeface="+mj-cs"/>
              </a:rPr>
              <a:t>учитель начальных классов </a:t>
            </a:r>
          </a:p>
          <a:p>
            <a:pPr algn="r"/>
            <a:r>
              <a:rPr lang="ru-RU" sz="3400" dirty="0">
                <a:ln w="3175" cmpd="sng">
                  <a:noFill/>
                </a:ln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  <a:ea typeface="+mj-ea"/>
                <a:cs typeface="+mj-cs"/>
              </a:rPr>
              <a:t>МАОУ СОШ № 70 города Тюмени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36" y="0"/>
            <a:ext cx="2215163" cy="18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7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161794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Что такое функциональная грамотность?</a:t>
            </a:r>
            <a:endParaRPr lang="ru-RU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303868" y="4190338"/>
            <a:ext cx="9592732" cy="172528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Набор умений и навыков, обеспечивающих человеку полноценное участие в жизни общества.</a:t>
            </a:r>
            <a:endParaRPr lang="ru-RU" sz="40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234" y="1956020"/>
            <a:ext cx="3241454" cy="212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4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62" y="654011"/>
            <a:ext cx="6535972" cy="554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Читательская грамотность в начальной школе:</a:t>
            </a:r>
            <a:endParaRPr lang="ru-RU" sz="6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72494" y="4190337"/>
            <a:ext cx="10324106" cy="2667663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Поиск информации и понимание прочитанного.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Преобразование и интерпретация информации.</a:t>
            </a:r>
          </a:p>
          <a:p>
            <a:pPr marL="1943100" lvl="3" indent="-571500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Оценка информации.</a:t>
            </a:r>
          </a:p>
          <a:p>
            <a:endParaRPr lang="ru-RU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48" y="866691"/>
            <a:ext cx="3579317" cy="5112689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95399" y="779228"/>
            <a:ext cx="6241816" cy="24762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Предмет ОРКСЭ способствует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формированию и развитию читательской грамотности, как одной из составляющих функциональной грамотности.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>
          <a:xfrm>
            <a:off x="7653148" y="866691"/>
            <a:ext cx="3577878" cy="5287618"/>
          </a:xfrm>
        </p:spPr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625231" y="4023359"/>
            <a:ext cx="6911984" cy="213094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Работа с информацией лежит в основе функциональной грамотности.</a:t>
            </a:r>
            <a:endParaRPr lang="ru-RU" sz="3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9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Копилка приёмов формирования читательской грамотности:</a:t>
            </a:r>
            <a:endParaRPr lang="ru-RU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13015"/>
            <a:ext cx="10058400" cy="25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06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107" y="2766647"/>
            <a:ext cx="5042877" cy="89095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</a:t>
            </a:r>
            <a:r>
              <a:rPr lang="ru-RU" sz="96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Пазл</a:t>
            </a:r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»</a:t>
            </a:r>
            <a:endParaRPr lang="ru-RU" sz="9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3868" y="4306277"/>
            <a:ext cx="9592732" cy="1922585"/>
          </a:xfrm>
        </p:spPr>
        <p:txBody>
          <a:bodyPr>
            <a:normAutofit fontScale="85000" lnSpcReduction="20000"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Цель </a:t>
            </a:r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:</a:t>
            </a:r>
            <a:r>
              <a:rPr lang="ru-RU" sz="4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 </a:t>
            </a:r>
            <a:r>
              <a:rPr lang="ru-RU" sz="2600" dirty="0">
                <a:solidFill>
                  <a:srgbClr val="0070C0"/>
                </a:solidFill>
                <a:latin typeface="Monotype Corsiva" panose="03010101010201010101" pitchFamily="66" charset="0"/>
              </a:rPr>
              <a:t>понимание и усвоение новой темы, приобретение практических умений и навыков смыслового чтения; запоминание и длительное хранение в памяти учащихся необходимой учебной </a:t>
            </a:r>
            <a:r>
              <a:rPr lang="ru-RU" sz="2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информации</a:t>
            </a:r>
            <a:r>
              <a:rPr lang="en-US" sz="2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  <a:endParaRPr lang="ru-RU" sz="26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r>
              <a:rPr lang="ru-RU" sz="2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Вместо </a:t>
            </a:r>
            <a:r>
              <a:rPr lang="ru-RU" sz="2600" dirty="0">
                <a:solidFill>
                  <a:srgbClr val="0070C0"/>
                </a:solidFill>
                <a:latin typeface="Monotype Corsiva" panose="03010101010201010101" pitchFamily="66" charset="0"/>
              </a:rPr>
              <a:t>картинок учащимися собирается текст на определенную тему, а в качестве «фрагментов-</a:t>
            </a:r>
            <a:r>
              <a:rPr lang="ru-RU" sz="2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пазлов</a:t>
            </a:r>
            <a:r>
              <a:rPr lang="ru-RU" sz="2600" dirty="0">
                <a:solidFill>
                  <a:srgbClr val="0070C0"/>
                </a:solidFill>
                <a:latin typeface="Monotype Corsiva" panose="03010101010201010101" pitchFamily="66" charset="0"/>
              </a:rPr>
              <a:t>» используются карточки с </a:t>
            </a:r>
            <a:r>
              <a:rPr lang="ru-RU" sz="2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отрывками </a:t>
            </a:r>
            <a:r>
              <a:rPr lang="ru-RU" sz="2600" dirty="0">
                <a:solidFill>
                  <a:srgbClr val="0070C0"/>
                </a:solidFill>
                <a:latin typeface="Monotype Corsiva" panose="03010101010201010101" pitchFamily="66" charset="0"/>
              </a:rPr>
              <a:t>из текста.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43" y="773724"/>
            <a:ext cx="4428971" cy="3274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439" y="734647"/>
            <a:ext cx="2869092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81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4708" y="982132"/>
            <a:ext cx="5761892" cy="295486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«Создай паспорт»</a:t>
            </a:r>
            <a:endParaRPr lang="ru-RU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7169" y="4343399"/>
            <a:ext cx="10099431" cy="1532467"/>
          </a:xfrm>
        </p:spPr>
        <p:txBody>
          <a:bodyPr>
            <a:normAutofit lnSpcReduction="10000"/>
          </a:bodyPr>
          <a:lstStyle/>
          <a:p>
            <a:r>
              <a:rPr lang="ru-RU" sz="3600" b="1" dirty="0">
                <a:latin typeface="Monotype Corsiva" panose="03010101010201010101" pitchFamily="66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Суть </a:t>
            </a:r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приёма: </a:t>
            </a:r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дети </a:t>
            </a:r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самостоятельно знакомятся с материалом. Осмысление прочитанного помогает в составлении обобщённой характеристики изучаемого явления по определенному плану.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9350">
            <a:off x="1391597" y="1473474"/>
            <a:ext cx="3506108" cy="19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48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4214" y="982132"/>
            <a:ext cx="5402385" cy="295486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«Кубик </a:t>
            </a:r>
            <a:r>
              <a:rPr lang="ru-RU" sz="60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Блума</a:t>
            </a:r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»</a:t>
            </a:r>
            <a:endParaRPr lang="ru-RU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3867" y="4334932"/>
            <a:ext cx="10239455" cy="1847036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0070C0"/>
                </a:solidFill>
                <a:latin typeface="Monotype Corsiva" panose="03010101010201010101" pitchFamily="66" charset="0"/>
              </a:rPr>
              <a:t>Одним из эффективных приёмов работы по извлечению информации </a:t>
            </a:r>
            <a:r>
              <a:rPr lang="ru-RU" sz="22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является «</a:t>
            </a:r>
            <a:r>
              <a:rPr lang="ru-RU" sz="2200" dirty="0">
                <a:solidFill>
                  <a:srgbClr val="0070C0"/>
                </a:solidFill>
                <a:latin typeface="Monotype Corsiva" panose="03010101010201010101" pitchFamily="66" charset="0"/>
              </a:rPr>
              <a:t>Кубик </a:t>
            </a:r>
            <a:r>
              <a:rPr lang="ru-RU" sz="22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Блума</a:t>
            </a:r>
            <a:r>
              <a:rPr lang="ru-RU" sz="2200" dirty="0">
                <a:solidFill>
                  <a:srgbClr val="0070C0"/>
                </a:solidFill>
                <a:latin typeface="Monotype Corsiva" panose="03010101010201010101" pitchFamily="66" charset="0"/>
              </a:rPr>
              <a:t>», который </a:t>
            </a:r>
            <a:r>
              <a:rPr lang="ru-RU" sz="22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можно использовать </a:t>
            </a:r>
            <a:r>
              <a:rPr lang="ru-RU" sz="2200" dirty="0">
                <a:solidFill>
                  <a:srgbClr val="0070C0"/>
                </a:solidFill>
                <a:latin typeface="Monotype Corsiva" panose="03010101010201010101" pitchFamily="66" charset="0"/>
              </a:rPr>
              <a:t>на уроках после прочтения текста. </a:t>
            </a:r>
            <a:endParaRPr lang="ru-RU" sz="22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r>
              <a:rPr lang="ru-RU" sz="2200" dirty="0">
                <a:solidFill>
                  <a:srgbClr val="0070C0"/>
                </a:solidFill>
                <a:latin typeface="Monotype Corsiva" panose="03010101010201010101" pitchFamily="66" charset="0"/>
              </a:rPr>
              <a:t>На гранях кубика записаны слова: предложи, придумай, поделись, объясни, почему, назови. </a:t>
            </a:r>
            <a:r>
              <a:rPr lang="ru-RU" sz="2200" dirty="0">
                <a:solidFill>
                  <a:srgbClr val="0070C0"/>
                </a:solidFill>
                <a:latin typeface="Monotype Corsiva" panose="03010101010201010101" pitchFamily="66" charset="0"/>
              </a:rPr>
              <a:t>Учитель бросает кубик. Выпавшая грань укажет: какого типа вопрос следует задать. Удобнее ориентироваться по слову на грани кубика — с него и должен начинаться </a:t>
            </a:r>
            <a:r>
              <a:rPr lang="ru-RU" sz="22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вопрос.</a:t>
            </a:r>
            <a:endParaRPr lang="ru-RU" sz="22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81" y="672124"/>
            <a:ext cx="462410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38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505</TotalTime>
  <Words>254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Garamond</vt:lpstr>
      <vt:lpstr>Monotype Corsiva</vt:lpstr>
      <vt:lpstr>Wingdings</vt:lpstr>
      <vt:lpstr>Натуральные материалы</vt:lpstr>
      <vt:lpstr>«Современные подходы к формированию читательской функциональной грамотности на уроках ОРКСЭ в начальной школе»</vt:lpstr>
      <vt:lpstr>Что такое функциональная грамотность?</vt:lpstr>
      <vt:lpstr>Презентация PowerPoint</vt:lpstr>
      <vt:lpstr>Читательская грамотность в начальной школе:</vt:lpstr>
      <vt:lpstr>Предмет ОРКСЭ способствует формированию и развитию читательской грамотности, как одной из составляющих функциональной грамотности.</vt:lpstr>
      <vt:lpstr>Копилка приёмов формирования читательской грамотности:</vt:lpstr>
      <vt:lpstr>«Пазл»</vt:lpstr>
      <vt:lpstr>«Создай паспорт»</vt:lpstr>
      <vt:lpstr>«Кубик Блума»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подходы к формированию читательской функциональной грамотности на уроках ОРКСЭ в начальной школе»</dc:title>
  <dc:creator>Пользователь</dc:creator>
  <cp:lastModifiedBy>79199</cp:lastModifiedBy>
  <cp:revision>19</cp:revision>
  <dcterms:created xsi:type="dcterms:W3CDTF">2023-02-22T03:06:49Z</dcterms:created>
  <dcterms:modified xsi:type="dcterms:W3CDTF">2023-03-22T17:20:28Z</dcterms:modified>
</cp:coreProperties>
</file>